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Poppins Semi-Bold" charset="1" panose="00000700000000000000"/>
      <p:regular r:id="rId57"/>
    </p:embeddedFont>
    <p:embeddedFont>
      <p:font typeface="Barlow SemiCondensed Heavy" charset="1" panose="00000A06000000000000"/>
      <p:regular r:id="rId58"/>
    </p:embeddedFont>
    <p:embeddedFont>
      <p:font typeface="Barlow SemiCondensed" charset="1" panose="00000506000000000000"/>
      <p:regular r:id="rId59"/>
    </p:embeddedFont>
    <p:embeddedFont>
      <p:font typeface="Poppins" charset="1" panose="00000500000000000000"/>
      <p:regular r:id="rId60"/>
    </p:embeddedFont>
    <p:embeddedFont>
      <p:font typeface="Poppins Bold" charset="1" panose="00000800000000000000"/>
      <p:regular r:id="rId61"/>
    </p:embeddedFont>
    <p:embeddedFont>
      <p:font typeface="Kollektif Bold" charset="1" panose="020B0604020101010102"/>
      <p:regular r:id="rId65"/>
    </p:embeddedFont>
    <p:embeddedFont>
      <p:font typeface="Canva Sans Bold" charset="1" panose="020B0803030501040103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https://towardsdatascience.com/a-gentle-introduction-to-understand-airflow-executor-b4f2fee211b1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15" Target="../media/image72.png" Type="http://schemas.openxmlformats.org/officeDocument/2006/relationships/image"/><Relationship Id="rId16" Target="../media/image73.svg" Type="http://schemas.openxmlformats.org/officeDocument/2006/relationships/image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60416"/>
            <a:ext cx="11533262" cy="184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5: Data Automation, Orchestration and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Apache Airflow as Automation Tool 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01868" y="3900364"/>
            <a:ext cx="9684263" cy="5826698"/>
          </a:xfrm>
          <a:custGeom>
            <a:avLst/>
            <a:gdLst/>
            <a:ahLst/>
            <a:cxnLst/>
            <a:rect r="r" b="b" t="t" l="l"/>
            <a:pathLst>
              <a:path h="5826698" w="9684263">
                <a:moveTo>
                  <a:pt x="0" y="0"/>
                </a:moveTo>
                <a:lnTo>
                  <a:pt x="9684264" y="0"/>
                </a:lnTo>
                <a:lnTo>
                  <a:pt x="9684264" y="5826699"/>
                </a:lnTo>
                <a:lnTo>
                  <a:pt x="0" y="5826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An open-source platform to programmatically author, schedule, and monitor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by Airbnb in 2014, now an Apache Software Foundation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52029" y="4385525"/>
            <a:ext cx="9230544" cy="5283949"/>
          </a:xfrm>
          <a:custGeom>
            <a:avLst/>
            <a:gdLst/>
            <a:ahLst/>
            <a:cxnLst/>
            <a:rect r="r" b="b" t="t" l="l"/>
            <a:pathLst>
              <a:path h="5283949" w="9230544">
                <a:moveTo>
                  <a:pt x="0" y="0"/>
                </a:moveTo>
                <a:lnTo>
                  <a:pt x="9230544" y="0"/>
                </a:lnTo>
                <a:lnTo>
                  <a:pt x="9230544" y="5283948"/>
                </a:lnTo>
                <a:lnTo>
                  <a:pt x="0" y="528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Webserver: Provides the user interface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Scheduler: Monitors and triggers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Workers: Execute the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Database: Stores DAGs, task instances, and configurations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Files: Python files defining the workflows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97898" y="5371182"/>
            <a:ext cx="11984675" cy="4225145"/>
          </a:xfrm>
          <a:custGeom>
            <a:avLst/>
            <a:gdLst/>
            <a:ahLst/>
            <a:cxnLst/>
            <a:rect r="r" b="b" t="t" l="l"/>
            <a:pathLst>
              <a:path h="4225145" w="11984675">
                <a:moveTo>
                  <a:pt x="0" y="0"/>
                </a:moveTo>
                <a:lnTo>
                  <a:pt x="11984675" y="0"/>
                </a:lnTo>
                <a:lnTo>
                  <a:pt x="11984675" y="4225145"/>
                </a:lnTo>
                <a:lnTo>
                  <a:pt x="0" y="422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(Directed Acyclic Graph): Represents a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Operator: Defines a single task in the workflow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instance of an operator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 Instance: A specific run of a task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Date: The logical date and time of a DAG run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DAGs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01630" y="4791092"/>
            <a:ext cx="13157861" cy="4980344"/>
          </a:xfrm>
          <a:custGeom>
            <a:avLst/>
            <a:gdLst/>
            <a:ahLst/>
            <a:cxnLst/>
            <a:rect r="r" b="b" t="t" l="l"/>
            <a:pathLst>
              <a:path h="4980344" w="13157861">
                <a:moveTo>
                  <a:pt x="0" y="0"/>
                </a:moveTo>
                <a:lnTo>
                  <a:pt x="13157861" y="0"/>
                </a:lnTo>
                <a:lnTo>
                  <a:pt x="13157861" y="4980345"/>
                </a:lnTo>
                <a:lnTo>
                  <a:pt x="0" y="498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collection of tasks with dependencies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Properties: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 ID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date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Schedule interval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 arguments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Operators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BashOperator: Executes bash commands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PythonOperator: Calls Python functions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SQLOperator: Executes SQL queries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EmailOperator: Sends emails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operators: Extend functionality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specific use cases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582609"/>
            <a:ext cx="8926785" cy="3014543"/>
          </a:xfrm>
          <a:custGeom>
            <a:avLst/>
            <a:gdLst/>
            <a:ahLst/>
            <a:cxnLst/>
            <a:rect r="r" b="b" t="t" l="l"/>
            <a:pathLst>
              <a:path h="3014543" w="8926785">
                <a:moveTo>
                  <a:pt x="0" y="0"/>
                </a:moveTo>
                <a:lnTo>
                  <a:pt x="8926785" y="0"/>
                </a:lnTo>
                <a:lnTo>
                  <a:pt x="8926785" y="3014543"/>
                </a:lnTo>
                <a:lnTo>
                  <a:pt x="0" y="301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8" t="-17766" r="-6104" b="-186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78318" y="4561854"/>
            <a:ext cx="8409682" cy="5035297"/>
          </a:xfrm>
          <a:custGeom>
            <a:avLst/>
            <a:gdLst/>
            <a:ahLst/>
            <a:cxnLst/>
            <a:rect r="r" b="b" t="t" l="l"/>
            <a:pathLst>
              <a:path h="5035297" w="8409682">
                <a:moveTo>
                  <a:pt x="0" y="0"/>
                </a:moveTo>
                <a:lnTo>
                  <a:pt x="8409682" y="0"/>
                </a:lnTo>
                <a:lnTo>
                  <a:pt x="8409682" y="5035298"/>
                </a:lnTo>
                <a:lnTo>
                  <a:pt x="0" y="503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Task Dependencies in Airflow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9968" y="5291516"/>
            <a:ext cx="10528063" cy="4187395"/>
          </a:xfrm>
          <a:custGeom>
            <a:avLst/>
            <a:gdLst/>
            <a:ahLst/>
            <a:cxnLst/>
            <a:rect r="r" b="b" t="t" l="l"/>
            <a:pathLst>
              <a:path h="4187395" w="10528063">
                <a:moveTo>
                  <a:pt x="0" y="0"/>
                </a:moveTo>
                <a:lnTo>
                  <a:pt x="10528064" y="0"/>
                </a:lnTo>
                <a:lnTo>
                  <a:pt x="10528064" y="4187395"/>
                </a:lnTo>
                <a:lnTo>
                  <a:pt x="0" y="418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 to set dependencies: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set_upstream()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set_downstream()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&lt;&lt; operators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Branching: Conditional execution of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 rules: Specify when a task should be executed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 expressions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Timedelta objects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 triggers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Backfilling: Running DAGs for past dates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Scheduling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8078" y="7109483"/>
            <a:ext cx="9272219" cy="2487668"/>
          </a:xfrm>
          <a:custGeom>
            <a:avLst/>
            <a:gdLst/>
            <a:ahLst/>
            <a:cxnLst/>
            <a:rect r="r" b="b" t="t" l="l"/>
            <a:pathLst>
              <a:path h="2487668" w="9272219">
                <a:moveTo>
                  <a:pt x="0" y="0"/>
                </a:moveTo>
                <a:lnTo>
                  <a:pt x="9272218" y="0"/>
                </a:lnTo>
                <a:lnTo>
                  <a:pt x="9272218" y="2487669"/>
                </a:lnTo>
                <a:lnTo>
                  <a:pt x="0" y="248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997562" y="4754443"/>
            <a:ext cx="8727894" cy="5225827"/>
            <a:chOff x="0" y="0"/>
            <a:chExt cx="11637192" cy="6967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37192" cy="6967769"/>
            </a:xfrm>
            <a:custGeom>
              <a:avLst/>
              <a:gdLst/>
              <a:ahLst/>
              <a:cxnLst/>
              <a:rect r="r" b="b" t="t" l="l"/>
              <a:pathLst>
                <a:path h="6967769" w="11637192">
                  <a:moveTo>
                    <a:pt x="0" y="0"/>
                  </a:moveTo>
                  <a:lnTo>
                    <a:pt x="11637192" y="0"/>
                  </a:lnTo>
                  <a:lnTo>
                    <a:pt x="11637192" y="6967769"/>
                  </a:lnTo>
                  <a:lnTo>
                    <a:pt x="0" y="696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16" id="16"/>
            <p:cNvSpPr/>
            <p:nvPr/>
          </p:nvSpPr>
          <p:spPr>
            <a:xfrm>
              <a:off x="308674" y="3369861"/>
              <a:ext cx="2741855" cy="494417"/>
            </a:xfrm>
            <a:prstGeom prst="line">
              <a:avLst/>
            </a:prstGeom>
            <a:ln cap="flat" w="52722">
              <a:solidFill>
                <a:srgbClr val="FF5757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3101688" y="3617069"/>
              <a:ext cx="4794995" cy="406881"/>
              <a:chOff x="0" y="0"/>
              <a:chExt cx="912627" cy="774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12627" cy="77441"/>
              </a:xfrm>
              <a:custGeom>
                <a:avLst/>
                <a:gdLst/>
                <a:ahLst/>
                <a:cxnLst/>
                <a:rect r="r" b="b" t="t" l="l"/>
                <a:pathLst>
                  <a:path h="77441" w="912627">
                    <a:moveTo>
                      <a:pt x="0" y="0"/>
                    </a:moveTo>
                    <a:lnTo>
                      <a:pt x="912627" y="0"/>
                    </a:lnTo>
                    <a:lnTo>
                      <a:pt x="912627" y="77441"/>
                    </a:lnTo>
                    <a:lnTo>
                      <a:pt x="0" y="7744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575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912627" cy="1345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Executors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6406928"/>
            <a:ext cx="8842999" cy="3364508"/>
          </a:xfrm>
          <a:custGeom>
            <a:avLst/>
            <a:gdLst/>
            <a:ahLst/>
            <a:cxnLst/>
            <a:rect r="r" b="b" t="t" l="l"/>
            <a:pathLst>
              <a:path h="3364508" w="8842999">
                <a:moveTo>
                  <a:pt x="0" y="0"/>
                </a:moveTo>
                <a:lnTo>
                  <a:pt x="8842999" y="0"/>
                </a:lnTo>
                <a:lnTo>
                  <a:pt x="8842999" y="3364509"/>
                </a:lnTo>
                <a:lnTo>
                  <a:pt x="0" y="3364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55" t="-36946" r="-15140" b="-4297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 is a mechanism that gets tasks executed.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acts as a middle man to handle resource utilization and how to distribute work best.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Executors 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 Executor: Default, runs one task at a time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Local Executor: Runs tasks in parallel on a single machine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Celery Executor: Distributed execution across multiple workers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Kubernetes Executor: Dynamically launches tasks as Kubernetes pods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Sensors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3362" y="6089543"/>
            <a:ext cx="7740638" cy="3162841"/>
          </a:xfrm>
          <a:custGeom>
            <a:avLst/>
            <a:gdLst/>
            <a:ahLst/>
            <a:cxnLst/>
            <a:rect r="r" b="b" t="t" l="l"/>
            <a:pathLst>
              <a:path h="3162841" w="7740638">
                <a:moveTo>
                  <a:pt x="0" y="0"/>
                </a:moveTo>
                <a:lnTo>
                  <a:pt x="7740638" y="0"/>
                </a:lnTo>
                <a:lnTo>
                  <a:pt x="7740638" y="3162841"/>
                </a:lnTo>
                <a:lnTo>
                  <a:pt x="0" y="3162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2" t="-16803" r="-1795" b="-1636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00773" y="5209817"/>
            <a:ext cx="7987227" cy="4770453"/>
          </a:xfrm>
          <a:custGeom>
            <a:avLst/>
            <a:gdLst/>
            <a:ahLst/>
            <a:cxnLst/>
            <a:rect r="r" b="b" t="t" l="l"/>
            <a:pathLst>
              <a:path h="4770453" w="7987227">
                <a:moveTo>
                  <a:pt x="0" y="0"/>
                </a:moveTo>
                <a:lnTo>
                  <a:pt x="7987227" y="0"/>
                </a:lnTo>
                <a:lnTo>
                  <a:pt x="7987227" y="4770453"/>
                </a:lnTo>
                <a:lnTo>
                  <a:pt x="0" y="4770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Special operators that wait for a certain condition to be true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FileSensor: Wait for a file to land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ExternalTaskSensor: Wait for another DAG to complete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SqlSensor: Wait for a SQL query to return results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sensors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053010" cy="489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Data Pipeline Automation and Orchestration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  and Challenges of Pipeline Automation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 as Automation and Orchestration Tool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and Reporting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 Principles and Reporting Tools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Hooks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Interface to external systems and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hooks: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PostgresHook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S3Hook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HttpHook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 hooks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81309" y="3225753"/>
            <a:ext cx="10006691" cy="6754516"/>
          </a:xfrm>
          <a:custGeom>
            <a:avLst/>
            <a:gdLst/>
            <a:ahLst/>
            <a:cxnLst/>
            <a:rect r="r" b="b" t="t" l="l"/>
            <a:pathLst>
              <a:path h="6754516" w="10006691">
                <a:moveTo>
                  <a:pt x="0" y="0"/>
                </a:moveTo>
                <a:lnTo>
                  <a:pt x="10006691" y="0"/>
                </a:lnTo>
                <a:lnTo>
                  <a:pt x="10006691" y="6754517"/>
                </a:lnTo>
                <a:lnTo>
                  <a:pt x="0" y="675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XComs (Cross-communication)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8508" y="4177717"/>
            <a:ext cx="10848210" cy="5424105"/>
          </a:xfrm>
          <a:custGeom>
            <a:avLst/>
            <a:gdLst/>
            <a:ahLst/>
            <a:cxnLst/>
            <a:rect r="r" b="b" t="t" l="l"/>
            <a:pathLst>
              <a:path h="5424105" w="10848210">
                <a:moveTo>
                  <a:pt x="0" y="0"/>
                </a:moveTo>
                <a:lnTo>
                  <a:pt x="10848210" y="0"/>
                </a:lnTo>
                <a:lnTo>
                  <a:pt x="10848210" y="5424105"/>
                </a:lnTo>
                <a:lnTo>
                  <a:pt x="0" y="54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Allow tasks to exchange small amounts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xcom_push()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data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xcom_pull()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Retrieve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cases and limitations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Variables and Connections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20207" y="2829520"/>
            <a:ext cx="8348784" cy="6941917"/>
          </a:xfrm>
          <a:custGeom>
            <a:avLst/>
            <a:gdLst/>
            <a:ahLst/>
            <a:cxnLst/>
            <a:rect r="r" b="b" t="t" l="l"/>
            <a:pathLst>
              <a:path h="6941917" w="8348784">
                <a:moveTo>
                  <a:pt x="0" y="0"/>
                </a:moveTo>
                <a:lnTo>
                  <a:pt x="8348784" y="0"/>
                </a:lnTo>
                <a:lnTo>
                  <a:pt x="8348784" y="6941917"/>
                </a:lnTo>
                <a:lnTo>
                  <a:pt x="0" y="6941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807173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Variables: Key-value store for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Connections: Store credentials and connection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Accessing variables and connections in DAGs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Best Practices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60571" y="4760392"/>
            <a:ext cx="10622003" cy="5011044"/>
          </a:xfrm>
          <a:custGeom>
            <a:avLst/>
            <a:gdLst/>
            <a:ahLst/>
            <a:cxnLst/>
            <a:rect r="r" b="b" t="t" l="l"/>
            <a:pathLst>
              <a:path h="5011044" w="10622003">
                <a:moveTo>
                  <a:pt x="0" y="0"/>
                </a:moveTo>
                <a:lnTo>
                  <a:pt x="10622002" y="0"/>
                </a:lnTo>
                <a:lnTo>
                  <a:pt x="10622002" y="5011045"/>
                </a:lnTo>
                <a:lnTo>
                  <a:pt x="0" y="501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Keep tasks idempotent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templates for reusability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proper error handling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pools for resource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 tags for organization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Monitoring and Logging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62425" y="2744592"/>
            <a:ext cx="9498795" cy="7026844"/>
          </a:xfrm>
          <a:custGeom>
            <a:avLst/>
            <a:gdLst/>
            <a:ahLst/>
            <a:cxnLst/>
            <a:rect r="r" b="b" t="t" l="l"/>
            <a:pathLst>
              <a:path h="7026844" w="9498795">
                <a:moveTo>
                  <a:pt x="0" y="0"/>
                </a:moveTo>
                <a:lnTo>
                  <a:pt x="9498795" y="0"/>
                </a:lnTo>
                <a:lnTo>
                  <a:pt x="9498795" y="7026845"/>
                </a:lnTo>
                <a:lnTo>
                  <a:pt x="0" y="702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8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3183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UI for monitoring DAGs and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Logging configuration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Alerting and notifications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monitoring tools (e.g., Prometheus, Grafana)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Airflow Security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68202" y="845441"/>
            <a:ext cx="3391289" cy="1310101"/>
          </a:xfrm>
          <a:custGeom>
            <a:avLst/>
            <a:gdLst/>
            <a:ahLst/>
            <a:cxnLst/>
            <a:rect r="r" b="b" t="t" l="l"/>
            <a:pathLst>
              <a:path h="1310101" w="3391289">
                <a:moveTo>
                  <a:pt x="0" y="0"/>
                </a:moveTo>
                <a:lnTo>
                  <a:pt x="3391289" y="0"/>
                </a:lnTo>
                <a:lnTo>
                  <a:pt x="3391289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46969" y="5885559"/>
            <a:ext cx="12394063" cy="2427808"/>
          </a:xfrm>
          <a:custGeom>
            <a:avLst/>
            <a:gdLst/>
            <a:ahLst/>
            <a:cxnLst/>
            <a:rect r="r" b="b" t="t" l="l"/>
            <a:pathLst>
              <a:path h="2427808" w="12394063">
                <a:moveTo>
                  <a:pt x="0" y="0"/>
                </a:moveTo>
                <a:lnTo>
                  <a:pt x="12394062" y="0"/>
                </a:lnTo>
                <a:lnTo>
                  <a:pt x="12394062" y="2427808"/>
                </a:lnTo>
                <a:lnTo>
                  <a:pt x="0" y="242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Role-Based Access Control (RBAC)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Securing connections and variables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Encryption of sensitive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Authentication methods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184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Airflow for Automation and Orchestration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and Reporting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89471" y="4496858"/>
            <a:ext cx="9999201" cy="5274579"/>
          </a:xfrm>
          <a:custGeom>
            <a:avLst/>
            <a:gdLst/>
            <a:ahLst/>
            <a:cxnLst/>
            <a:rect r="r" b="b" t="t" l="l"/>
            <a:pathLst>
              <a:path h="5274579" w="9999201">
                <a:moveTo>
                  <a:pt x="0" y="0"/>
                </a:moveTo>
                <a:lnTo>
                  <a:pt x="9999201" y="0"/>
                </a:lnTo>
                <a:lnTo>
                  <a:pt x="9999201" y="5274579"/>
                </a:lnTo>
                <a:lnTo>
                  <a:pt x="0" y="5274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Visualization and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graphical representation of data and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data analysis and decision-making: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business users to gain insight into their vast amounts of data.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Analyzing the Data in a Better Way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Decision Making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Making Sense of Complicated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Pipelines Automation and Orchestration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Power of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Simplifies complex information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Identifies patterns and trends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Facilitates decision-making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Enhances data storytelling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986741" y="4668191"/>
            <a:ext cx="11301259" cy="4862546"/>
            <a:chOff x="0" y="0"/>
            <a:chExt cx="15068345" cy="6483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380153"/>
              <a:ext cx="15068345" cy="6103241"/>
            </a:xfrm>
            <a:custGeom>
              <a:avLst/>
              <a:gdLst/>
              <a:ahLst/>
              <a:cxnLst/>
              <a:rect r="r" b="b" t="t" l="l"/>
              <a:pathLst>
                <a:path h="6103241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6103241"/>
                  </a:lnTo>
                  <a:lnTo>
                    <a:pt x="0" y="6103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72" r="0" b="-45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5068345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u="sng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Simplification of complex information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284606" y="4345029"/>
            <a:ext cx="12768017" cy="5426407"/>
          </a:xfrm>
          <a:custGeom>
            <a:avLst/>
            <a:gdLst/>
            <a:ahLst/>
            <a:cxnLst/>
            <a:rect r="r" b="b" t="t" l="l"/>
            <a:pathLst>
              <a:path h="5426407" w="12768017">
                <a:moveTo>
                  <a:pt x="0" y="0"/>
                </a:moveTo>
                <a:lnTo>
                  <a:pt x="12768017" y="0"/>
                </a:lnTo>
                <a:lnTo>
                  <a:pt x="12768017" y="5426408"/>
                </a:lnTo>
                <a:lnTo>
                  <a:pt x="0" y="542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Principles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Clarity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Make the data easy to understand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Efficiency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Maximize data-ink ratio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Represent data accurately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Aesthetics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Create visually appealing graphics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767698" y="1148397"/>
            <a:ext cx="8144866" cy="5420692"/>
          </a:xfrm>
          <a:custGeom>
            <a:avLst/>
            <a:gdLst/>
            <a:ahLst/>
            <a:cxnLst/>
            <a:rect r="r" b="b" t="t" l="l"/>
            <a:pathLst>
              <a:path h="5420692" w="8144866">
                <a:moveTo>
                  <a:pt x="0" y="0"/>
                </a:moveTo>
                <a:lnTo>
                  <a:pt x="8144865" y="0"/>
                </a:lnTo>
                <a:lnTo>
                  <a:pt x="8144865" y="5420691"/>
                </a:lnTo>
                <a:lnTo>
                  <a:pt x="0" y="5420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01" t="-4368" r="-10489" b="-961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23585" y="6979844"/>
            <a:ext cx="4020686" cy="2726131"/>
          </a:xfrm>
          <a:custGeom>
            <a:avLst/>
            <a:gdLst/>
            <a:ahLst/>
            <a:cxnLst/>
            <a:rect r="r" b="b" t="t" l="l"/>
            <a:pathLst>
              <a:path h="2726131" w="4020686">
                <a:moveTo>
                  <a:pt x="0" y="0"/>
                </a:moveTo>
                <a:lnTo>
                  <a:pt x="4020685" y="0"/>
                </a:lnTo>
                <a:lnTo>
                  <a:pt x="4020685" y="2726131"/>
                </a:lnTo>
                <a:lnTo>
                  <a:pt x="0" y="2726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8150" b="-13488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Chart Types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7472120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Bar charts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Comparing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Line charts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trends over time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Scatter plots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relationships between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Pie charts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composition (use sparingly)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Histograms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distribution of data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26000" y="7082723"/>
            <a:ext cx="4009111" cy="2766127"/>
            <a:chOff x="0" y="0"/>
            <a:chExt cx="5345482" cy="3688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45482" cy="3426019"/>
            </a:xfrm>
            <a:custGeom>
              <a:avLst/>
              <a:gdLst/>
              <a:ahLst/>
              <a:cxnLst/>
              <a:rect r="r" b="b" t="t" l="l"/>
              <a:pathLst>
                <a:path h="3426019" w="5345482">
                  <a:moveTo>
                    <a:pt x="0" y="0"/>
                  </a:moveTo>
                  <a:lnTo>
                    <a:pt x="5345482" y="0"/>
                  </a:lnTo>
                  <a:lnTo>
                    <a:pt x="5345482" y="3426019"/>
                  </a:lnTo>
                  <a:lnTo>
                    <a:pt x="0" y="3426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961" t="-3661" r="-16866" b="-16893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387919"/>
              <a:ext cx="5345482" cy="30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  <a:spcBef>
                  <a:spcPct val="0"/>
                </a:spcBef>
              </a:pPr>
              <a:r>
                <a:rPr lang="en-US" sz="134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Scatter plots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Advanced Chart Types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56499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Heatmaps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patterns in a matrix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Tree maps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Hierarchical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Bubble charts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Comparing three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Sankey diagrams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flow between categories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Chord diagrams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Showing inter-relationships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65700" y="5828216"/>
            <a:ext cx="5974223" cy="3541795"/>
            <a:chOff x="0" y="0"/>
            <a:chExt cx="7965631" cy="47223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5631" cy="4342240"/>
            </a:xfrm>
            <a:custGeom>
              <a:avLst/>
              <a:gdLst/>
              <a:ahLst/>
              <a:cxnLst/>
              <a:rect r="r" b="b" t="t" l="l"/>
              <a:pathLst>
                <a:path h="4342240" w="7965631">
                  <a:moveTo>
                    <a:pt x="0" y="0"/>
                  </a:moveTo>
                  <a:lnTo>
                    <a:pt x="7965631" y="0"/>
                  </a:lnTo>
                  <a:lnTo>
                    <a:pt x="7965631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285090"/>
              <a:ext cx="796563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Bubble chart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16630" y="1349419"/>
            <a:ext cx="5833170" cy="4256386"/>
            <a:chOff x="0" y="0"/>
            <a:chExt cx="7777559" cy="56751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7559" cy="5295028"/>
            </a:xfrm>
            <a:custGeom>
              <a:avLst/>
              <a:gdLst/>
              <a:ahLst/>
              <a:cxnLst/>
              <a:rect r="r" b="b" t="t" l="l"/>
              <a:pathLst>
                <a:path h="5295028" w="7777559">
                  <a:moveTo>
                    <a:pt x="0" y="0"/>
                  </a:moveTo>
                  <a:lnTo>
                    <a:pt x="7777559" y="0"/>
                  </a:lnTo>
                  <a:lnTo>
                    <a:pt x="7777559" y="5295028"/>
                  </a:lnTo>
                  <a:lnTo>
                    <a:pt x="0" y="529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163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237878"/>
              <a:ext cx="7777559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Heat</a:t>
              </a: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map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17450" y="6170621"/>
            <a:ext cx="6069268" cy="3541795"/>
            <a:chOff x="0" y="0"/>
            <a:chExt cx="8092357" cy="47223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92357" cy="4342240"/>
            </a:xfrm>
            <a:custGeom>
              <a:avLst/>
              <a:gdLst/>
              <a:ahLst/>
              <a:cxnLst/>
              <a:rect r="r" b="b" t="t" l="l"/>
              <a:pathLst>
                <a:path h="4342240" w="8092357">
                  <a:moveTo>
                    <a:pt x="0" y="0"/>
                  </a:moveTo>
                  <a:lnTo>
                    <a:pt x="8092357" y="0"/>
                  </a:lnTo>
                  <a:lnTo>
                    <a:pt x="8092357" y="4342240"/>
                  </a:lnTo>
                  <a:lnTo>
                    <a:pt x="0" y="434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285090"/>
              <a:ext cx="809235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Tree maps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442637" y="1581069"/>
            <a:ext cx="6580957" cy="8332884"/>
          </a:xfrm>
          <a:custGeom>
            <a:avLst/>
            <a:gdLst/>
            <a:ahLst/>
            <a:cxnLst/>
            <a:rect r="r" b="b" t="t" l="l"/>
            <a:pathLst>
              <a:path h="8332884" w="6580957">
                <a:moveTo>
                  <a:pt x="0" y="0"/>
                </a:moveTo>
                <a:lnTo>
                  <a:pt x="6580956" y="0"/>
                </a:lnTo>
                <a:lnTo>
                  <a:pt x="6580956" y="8332884"/>
                </a:lnTo>
                <a:lnTo>
                  <a:pt x="0" y="83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the Right Chart 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11837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on: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of data (categorical, numerical, time-series)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Number of variables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Relationships to be shown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Interactivity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40266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Drilling down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Tooltips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Zooming and panning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Linked views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226697"/>
            <a:ext cx="8897389" cy="4544740"/>
            <a:chOff x="0" y="0"/>
            <a:chExt cx="11863185" cy="60596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63185" cy="5679500"/>
            </a:xfrm>
            <a:custGeom>
              <a:avLst/>
              <a:gdLst/>
              <a:ahLst/>
              <a:cxnLst/>
              <a:rect r="r" b="b" t="t" l="l"/>
              <a:pathLst>
                <a:path h="5679500" w="11863185">
                  <a:moveTo>
                    <a:pt x="0" y="0"/>
                  </a:moveTo>
                  <a:lnTo>
                    <a:pt x="11863185" y="0"/>
                  </a:lnTo>
                  <a:lnTo>
                    <a:pt x="11863185" y="5679500"/>
                  </a:lnTo>
                  <a:lnTo>
                    <a:pt x="0" y="567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622350"/>
              <a:ext cx="11863185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Filtering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01566" y="2295306"/>
            <a:ext cx="7484318" cy="5008751"/>
            <a:chOff x="0" y="0"/>
            <a:chExt cx="9979091" cy="66783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79091" cy="6298181"/>
            </a:xfrm>
            <a:custGeom>
              <a:avLst/>
              <a:gdLst/>
              <a:ahLst/>
              <a:cxnLst/>
              <a:rect r="r" b="b" t="t" l="l"/>
              <a:pathLst>
                <a:path h="6298181" w="9979091">
                  <a:moveTo>
                    <a:pt x="0" y="0"/>
                  </a:moveTo>
                  <a:lnTo>
                    <a:pt x="9979091" y="0"/>
                  </a:lnTo>
                  <a:lnTo>
                    <a:pt x="9979091" y="6298181"/>
                  </a:lnTo>
                  <a:lnTo>
                    <a:pt x="0" y="629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6241031"/>
              <a:ext cx="9979091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Drilling down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824942" y="3333301"/>
            <a:ext cx="7251165" cy="6333925"/>
          </a:xfrm>
          <a:custGeom>
            <a:avLst/>
            <a:gdLst/>
            <a:ahLst/>
            <a:cxnLst/>
            <a:rect r="r" b="b" t="t" l="l"/>
            <a:pathLst>
              <a:path h="6333925" w="7251165">
                <a:moveTo>
                  <a:pt x="0" y="0"/>
                </a:moveTo>
                <a:lnTo>
                  <a:pt x="7251165" y="0"/>
                </a:lnTo>
                <a:lnTo>
                  <a:pt x="7251165" y="6333925"/>
                </a:lnTo>
                <a:lnTo>
                  <a:pt x="0" y="633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6" t="0" r="-22988" b="-164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Storytelling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9053875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Narrative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providing the context, background, and verbally explain the chart.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 Beginning, middle, end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Context: Provide background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Highlight key insights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chart explaining the data in a proper way related to the data nature.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data represented in the chart.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Call to action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What should the audience do with this information?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Pitfalls in 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5164472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Misleading scales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3D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Overuse of pie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Cluttered designs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Ignoring context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98246" y="5636095"/>
            <a:ext cx="5356521" cy="4028492"/>
            <a:chOff x="0" y="0"/>
            <a:chExt cx="7142027" cy="5371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42027" cy="4991169"/>
            </a:xfrm>
            <a:custGeom>
              <a:avLst/>
              <a:gdLst/>
              <a:ahLst/>
              <a:cxnLst/>
              <a:rect r="r" b="b" t="t" l="l"/>
              <a:pathLst>
                <a:path h="4991169" w="7142027">
                  <a:moveTo>
                    <a:pt x="0" y="0"/>
                  </a:moveTo>
                  <a:lnTo>
                    <a:pt x="7142027" y="0"/>
                  </a:lnTo>
                  <a:lnTo>
                    <a:pt x="7142027" y="4991169"/>
                  </a:lnTo>
                  <a:lnTo>
                    <a:pt x="0" y="4991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2982" r="-103502" b="-4081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934019"/>
              <a:ext cx="7142027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Cluttered designs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70919" y="1996179"/>
            <a:ext cx="5911655" cy="3842664"/>
            <a:chOff x="0" y="0"/>
            <a:chExt cx="7882206" cy="51235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82206" cy="4743399"/>
            </a:xfrm>
            <a:custGeom>
              <a:avLst/>
              <a:gdLst/>
              <a:ahLst/>
              <a:cxnLst/>
              <a:rect r="r" b="b" t="t" l="l"/>
              <a:pathLst>
                <a:path h="4743399" w="7882206">
                  <a:moveTo>
                    <a:pt x="0" y="0"/>
                  </a:moveTo>
                  <a:lnTo>
                    <a:pt x="7882206" y="0"/>
                  </a:lnTo>
                  <a:lnTo>
                    <a:pt x="7882206" y="4743399"/>
                  </a:lnTo>
                  <a:lnTo>
                    <a:pt x="0" y="4743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686249"/>
              <a:ext cx="788220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Misleading scales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94916" y="5943619"/>
            <a:ext cx="4728810" cy="3749872"/>
            <a:chOff x="0" y="0"/>
            <a:chExt cx="6305080" cy="49998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05080" cy="4175176"/>
            </a:xfrm>
            <a:custGeom>
              <a:avLst/>
              <a:gdLst/>
              <a:ahLst/>
              <a:cxnLst/>
              <a:rect r="r" b="b" t="t" l="l"/>
              <a:pathLst>
                <a:path h="4175176" w="6305080">
                  <a:moveTo>
                    <a:pt x="0" y="0"/>
                  </a:moveTo>
                  <a:lnTo>
                    <a:pt x="6305080" y="0"/>
                  </a:lnTo>
                  <a:lnTo>
                    <a:pt x="6305080" y="4175176"/>
                  </a:lnTo>
                  <a:lnTo>
                    <a:pt x="0" y="41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4118026"/>
              <a:ext cx="6305080" cy="881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Overuse of pie charts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3D Charts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Visualization Tools:</a:t>
            </a:r>
          </a:p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&amp; Superset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59" y="5990009"/>
            <a:ext cx="12320614" cy="3340907"/>
          </a:xfrm>
          <a:custGeom>
            <a:avLst/>
            <a:gdLst/>
            <a:ahLst/>
            <a:cxnLst/>
            <a:rect r="r" b="b" t="t" l="l"/>
            <a:pathLst>
              <a:path h="3340907" w="12320614">
                <a:moveTo>
                  <a:pt x="0" y="0"/>
                </a:moveTo>
                <a:lnTo>
                  <a:pt x="12320614" y="0"/>
                </a:lnTo>
                <a:lnTo>
                  <a:pt x="12320614" y="3340907"/>
                </a:lnTo>
                <a:lnTo>
                  <a:pt x="0" y="3340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Microsoft's business analytics tool for interactive visualizations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Integration with Microsoft ecosystem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Query for data transformation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DAX (Data Analysis Expressions) for calculations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AI-powered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40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Pipeline Automation and Orchestration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Interface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65708" y="3802443"/>
            <a:ext cx="11879581" cy="5636051"/>
          </a:xfrm>
          <a:custGeom>
            <a:avLst/>
            <a:gdLst/>
            <a:ahLst/>
            <a:cxnLst/>
            <a:rect r="r" b="b" t="t" l="l"/>
            <a:pathLst>
              <a:path h="5636051" w="11879581">
                <a:moveTo>
                  <a:pt x="0" y="0"/>
                </a:moveTo>
                <a:lnTo>
                  <a:pt x="11879580" y="0"/>
                </a:lnTo>
                <a:lnTo>
                  <a:pt x="11879580" y="5636051"/>
                </a:lnTo>
                <a:lnTo>
                  <a:pt x="0" y="563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0" t="-18797" r="-1249" b="-371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384998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view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Fields pane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Visualizations pane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Creating Visualizations in Power BI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8874" y="3682707"/>
            <a:ext cx="11086414" cy="6088729"/>
          </a:xfrm>
          <a:custGeom>
            <a:avLst/>
            <a:gdLst/>
            <a:ahLst/>
            <a:cxnLst/>
            <a:rect r="r" b="b" t="t" l="l"/>
            <a:pathLst>
              <a:path h="6088729" w="11086414">
                <a:moveTo>
                  <a:pt x="0" y="0"/>
                </a:moveTo>
                <a:lnTo>
                  <a:pt x="11086414" y="0"/>
                </a:lnTo>
                <a:lnTo>
                  <a:pt x="11086414" y="6088730"/>
                </a:lnTo>
                <a:lnTo>
                  <a:pt x="0" y="6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861613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Importing and connecting to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measures and calculated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basic charts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Applying filters and slicers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Formatting and customizing visualizations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Power BI Dashboards and Reports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656244" y="666769"/>
            <a:ext cx="4389044" cy="1205168"/>
          </a:xfrm>
          <a:custGeom>
            <a:avLst/>
            <a:gdLst/>
            <a:ahLst/>
            <a:cxnLst/>
            <a:rect r="r" b="b" t="t" l="l"/>
            <a:pathLst>
              <a:path h="1205168" w="4389044">
                <a:moveTo>
                  <a:pt x="0" y="0"/>
                </a:moveTo>
                <a:lnTo>
                  <a:pt x="4389044" y="0"/>
                </a:lnTo>
                <a:lnTo>
                  <a:pt x="4389044" y="1205168"/>
                </a:lnTo>
                <a:lnTo>
                  <a:pt x="0" y="1205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83" r="0" b="-515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Difference between dashboards and reports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Creating and customizing dashboards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Sharing and collaboration features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Power BI Desktop vs. service (Power BI Online)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3291" y="3191862"/>
            <a:ext cx="8081997" cy="6579575"/>
            <a:chOff x="0" y="0"/>
            <a:chExt cx="10775996" cy="8772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75996" cy="8772766"/>
            </a:xfrm>
            <a:custGeom>
              <a:avLst/>
              <a:gdLst/>
              <a:ahLst/>
              <a:cxnLst/>
              <a:rect r="r" b="b" t="t" l="l"/>
              <a:pathLst>
                <a:path h="8772766" w="10775996">
                  <a:moveTo>
                    <a:pt x="0" y="0"/>
                  </a:moveTo>
                  <a:lnTo>
                    <a:pt x="10775996" y="0"/>
                  </a:lnTo>
                  <a:lnTo>
                    <a:pt x="10775996" y="8772766"/>
                  </a:lnTo>
                  <a:lnTo>
                    <a:pt x="0" y="8772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1B517B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4541330" y="3254393"/>
              <a:ext cx="284526" cy="386828"/>
            </a:xfrm>
            <a:custGeom>
              <a:avLst/>
              <a:gdLst/>
              <a:ahLst/>
              <a:cxnLst/>
              <a:rect r="r" b="b" t="t" l="l"/>
              <a:pathLst>
                <a:path h="386828" w="284526">
                  <a:moveTo>
                    <a:pt x="0" y="0"/>
                  </a:moveTo>
                  <a:lnTo>
                    <a:pt x="284526" y="0"/>
                  </a:lnTo>
                  <a:lnTo>
                    <a:pt x="284526" y="386828"/>
                  </a:lnTo>
                  <a:lnTo>
                    <a:pt x="0" y="38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4086" t="-247313" r="-3093260" b="-1920559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12721" y="5641510"/>
            <a:ext cx="8887717" cy="3827226"/>
          </a:xfrm>
          <a:custGeom>
            <a:avLst/>
            <a:gdLst/>
            <a:ahLst/>
            <a:cxnLst/>
            <a:rect r="r" b="b" t="t" l="l"/>
            <a:pathLst>
              <a:path h="3827226" w="8887717">
                <a:moveTo>
                  <a:pt x="0" y="0"/>
                </a:moveTo>
                <a:lnTo>
                  <a:pt x="8887718" y="0"/>
                </a:lnTo>
                <a:lnTo>
                  <a:pt x="8887718" y="3827226"/>
                </a:lnTo>
                <a:lnTo>
                  <a:pt x="0" y="3827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771" r="-9698" b="-13056"/>
            </a:stretch>
          </a:blipFill>
          <a:ln w="9525" cap="sq">
            <a:solidFill>
              <a:srgbClr val="1B517B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Superset is an open-source data visualization and exploration platform.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enables users to create and share interactive dashboards and reports directly from various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Query and visualize data with a user-friendly interface.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Build and share dashboards with various types of visualizations.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Open-Source and Extensible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Easily customizable and extensible to fit various needs.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01885" y="2096009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Apache Superset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Components of Apache Superset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43537" y="4571265"/>
            <a:ext cx="9643071" cy="5247438"/>
          </a:xfrm>
          <a:custGeom>
            <a:avLst/>
            <a:gdLst/>
            <a:ahLst/>
            <a:cxnLst/>
            <a:rect r="r" b="b" t="t" l="l"/>
            <a:pathLst>
              <a:path h="5247438" w="9643071">
                <a:moveTo>
                  <a:pt x="0" y="0"/>
                </a:moveTo>
                <a:lnTo>
                  <a:pt x="9643071" y="0"/>
                </a:lnTo>
                <a:lnTo>
                  <a:pt x="9643071" y="5247438"/>
                </a:lnTo>
                <a:lnTo>
                  <a:pt x="0" y="5247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Lab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built-in SQL editor for querying data directly from connected data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Chart Builder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 intuitive interface to create different types of charts like bar, line, pie, scatter, etc.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space to combine multiple charts and data elements into a cohesive, interactive dashboard.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Connectivity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Supports a wide range of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 such as SQL databases,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data warehouses, and more.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Using Apache Superset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Integration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Connects with multiple data sources, including SQL databases, NoSQL stores, and cloud data warehouses.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need for advanced programming skills; drag-and-drop interfaces and pre-built visualization templates make it accessible to a wide range of users.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Analytics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Provides the ability to visualize data in real-time, supporting decision-making processes.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 and Performance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handling large datasets, making it suitable for big data environments.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Superset Example Use Cases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153307" y="806610"/>
            <a:ext cx="3893026" cy="691338"/>
          </a:xfrm>
          <a:custGeom>
            <a:avLst/>
            <a:gdLst/>
            <a:ahLst/>
            <a:cxnLst/>
            <a:rect r="r" b="b" t="t" l="l"/>
            <a:pathLst>
              <a:path h="691338" w="3893026">
                <a:moveTo>
                  <a:pt x="0" y="0"/>
                </a:moveTo>
                <a:lnTo>
                  <a:pt x="3893026" y="0"/>
                </a:lnTo>
                <a:lnTo>
                  <a:pt x="3893026" y="691338"/>
                </a:lnTo>
                <a:lnTo>
                  <a:pt x="0" y="69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7" t="-29020" r="-4790" b="-33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Intelligence (BI)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interactive dashboards for monitoring KPIs and business metrics.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Exploration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Allow data scientists and analysts to explore data directly from connected sources.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Reporting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Automate and distribute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reports to stakeholders on a scheduled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basis.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948772" y="4394814"/>
            <a:ext cx="10193325" cy="5366255"/>
            <a:chOff x="0" y="0"/>
            <a:chExt cx="13591100" cy="71550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91100" cy="6774853"/>
            </a:xfrm>
            <a:custGeom>
              <a:avLst/>
              <a:gdLst/>
              <a:ahLst/>
              <a:cxnLst/>
              <a:rect r="r" b="b" t="t" l="l"/>
              <a:pathLst>
                <a:path h="6774853" w="13591100">
                  <a:moveTo>
                    <a:pt x="0" y="0"/>
                  </a:moveTo>
                  <a:lnTo>
                    <a:pt x="13591100" y="0"/>
                  </a:lnTo>
                  <a:lnTo>
                    <a:pt x="13591100" y="6774853"/>
                  </a:lnTo>
                  <a:lnTo>
                    <a:pt x="0" y="677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6717703"/>
              <a:ext cx="13591100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Exploration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Exploring BI Tools: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Power BI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Apache Superset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Automation and Orchestration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automating and managing complex data workflows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programming a task to be executed without the need for human intervention. 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Orchestration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the configuration of multiple tasks (some may be automated) into one complete end-to-end process or job.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and More Effective Insights for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architectures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12606" y="5508291"/>
            <a:ext cx="9669967" cy="4185714"/>
          </a:xfrm>
          <a:custGeom>
            <a:avLst/>
            <a:gdLst/>
            <a:ahLst/>
            <a:cxnLst/>
            <a:rect r="r" b="b" t="t" l="l"/>
            <a:pathLst>
              <a:path h="4185714" w="9669967">
                <a:moveTo>
                  <a:pt x="0" y="0"/>
                </a:moveTo>
                <a:lnTo>
                  <a:pt x="9669967" y="0"/>
                </a:lnTo>
                <a:lnTo>
                  <a:pt x="9669967" y="4185715"/>
                </a:lnTo>
                <a:lnTo>
                  <a:pt x="0" y="418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04681" y="6127244"/>
            <a:ext cx="10078637" cy="2515938"/>
          </a:xfrm>
          <a:custGeom>
            <a:avLst/>
            <a:gdLst/>
            <a:ahLst/>
            <a:cxnLst/>
            <a:rect r="r" b="b" t="t" l="l"/>
            <a:pathLst>
              <a:path h="2515938" w="10078637">
                <a:moveTo>
                  <a:pt x="0" y="0"/>
                </a:moveTo>
                <a:lnTo>
                  <a:pt x="10078638" y="0"/>
                </a:lnTo>
                <a:lnTo>
                  <a:pt x="10078638" y="2515938"/>
                </a:lnTo>
                <a:lnTo>
                  <a:pt x="0" y="2515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57" t="-48988" r="-11050" b="-4530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 A series of tasks that process data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Task: An individual unit of work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Dependency: The relationship between tasks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Scheduling: Timing and frequency of workflow execution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Monitoring: Tracking the status and performance of workflows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81351" y="3148519"/>
            <a:ext cx="4593776" cy="4536354"/>
          </a:xfrm>
          <a:custGeom>
            <a:avLst/>
            <a:gdLst/>
            <a:ahLst/>
            <a:cxnLst/>
            <a:rect r="r" b="b" t="t" l="l"/>
            <a:pathLst>
              <a:path h="4536354" w="4593776">
                <a:moveTo>
                  <a:pt x="0" y="0"/>
                </a:moveTo>
                <a:lnTo>
                  <a:pt x="4593775" y="0"/>
                </a:lnTo>
                <a:lnTo>
                  <a:pt x="4593775" y="4536354"/>
                </a:lnTo>
                <a:lnTo>
                  <a:pt x="0" y="4536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Benefits of Pipeline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efficiency and reliability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manual errors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resource utilization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Enhanced scalability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Easier maintenance and troubleshooting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404317" y="5176691"/>
            <a:ext cx="11588717" cy="4594745"/>
          </a:xfrm>
          <a:custGeom>
            <a:avLst/>
            <a:gdLst/>
            <a:ahLst/>
            <a:cxnLst/>
            <a:rect r="r" b="b" t="t" l="l"/>
            <a:pathLst>
              <a:path h="4594745" w="11588717">
                <a:moveTo>
                  <a:pt x="0" y="0"/>
                </a:moveTo>
                <a:lnTo>
                  <a:pt x="11588718" y="0"/>
                </a:lnTo>
                <a:lnTo>
                  <a:pt x="11588718" y="4594746"/>
                </a:lnTo>
                <a:lnTo>
                  <a:pt x="0" y="4594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67104" y="1969074"/>
            <a:ext cx="2819613" cy="2819613"/>
          </a:xfrm>
          <a:custGeom>
            <a:avLst/>
            <a:gdLst/>
            <a:ahLst/>
            <a:cxnLst/>
            <a:rect r="r" b="b" t="t" l="l"/>
            <a:pathLst>
              <a:path h="2819613" w="2819613">
                <a:moveTo>
                  <a:pt x="0" y="0"/>
                </a:moveTo>
                <a:lnTo>
                  <a:pt x="2819614" y="0"/>
                </a:lnTo>
                <a:lnTo>
                  <a:pt x="2819614" y="2819613"/>
                </a:lnTo>
                <a:lnTo>
                  <a:pt x="0" y="281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Common Challenges in Data Pipeline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Complex dependencies between tasks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Error handling and recovery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assurance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Versioning and reproducibility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993480" y="2267151"/>
            <a:ext cx="6555636" cy="2532530"/>
          </a:xfrm>
          <a:custGeom>
            <a:avLst/>
            <a:gdLst/>
            <a:ahLst/>
            <a:cxnLst/>
            <a:rect r="r" b="b" t="t" l="l"/>
            <a:pathLst>
              <a:path h="2532530" w="6555636">
                <a:moveTo>
                  <a:pt x="0" y="0"/>
                </a:moveTo>
                <a:lnTo>
                  <a:pt x="6555636" y="0"/>
                </a:lnTo>
                <a:lnTo>
                  <a:pt x="6555636" y="2532531"/>
                </a:lnTo>
                <a:lnTo>
                  <a:pt x="0" y="253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18560" y="5888140"/>
            <a:ext cx="3510067" cy="1874943"/>
          </a:xfrm>
          <a:custGeom>
            <a:avLst/>
            <a:gdLst/>
            <a:ahLst/>
            <a:cxnLst/>
            <a:rect r="r" b="b" t="t" l="l"/>
            <a:pathLst>
              <a:path h="1874943" w="3510067">
                <a:moveTo>
                  <a:pt x="0" y="0"/>
                </a:moveTo>
                <a:lnTo>
                  <a:pt x="3510067" y="0"/>
                </a:lnTo>
                <a:lnTo>
                  <a:pt x="3510067" y="1874942"/>
                </a:lnTo>
                <a:lnTo>
                  <a:pt x="0" y="1874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3480" y="6825611"/>
            <a:ext cx="3124036" cy="2186826"/>
          </a:xfrm>
          <a:custGeom>
            <a:avLst/>
            <a:gdLst/>
            <a:ahLst/>
            <a:cxnLst/>
            <a:rect r="r" b="b" t="t" l="l"/>
            <a:pathLst>
              <a:path h="2186826" w="3124036">
                <a:moveTo>
                  <a:pt x="0" y="0"/>
                </a:moveTo>
                <a:lnTo>
                  <a:pt x="3124036" y="0"/>
                </a:lnTo>
                <a:lnTo>
                  <a:pt x="3124036" y="2186825"/>
                </a:lnTo>
                <a:lnTo>
                  <a:pt x="0" y="218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98881" y="4731971"/>
            <a:ext cx="5219679" cy="2087872"/>
          </a:xfrm>
          <a:custGeom>
            <a:avLst/>
            <a:gdLst/>
            <a:ahLst/>
            <a:cxnLst/>
            <a:rect r="r" b="b" t="t" l="l"/>
            <a:pathLst>
              <a:path h="2087872" w="5219679">
                <a:moveTo>
                  <a:pt x="0" y="0"/>
                </a:moveTo>
                <a:lnTo>
                  <a:pt x="5219679" y="0"/>
                </a:lnTo>
                <a:lnTo>
                  <a:pt x="5219679" y="2087872"/>
                </a:lnTo>
                <a:lnTo>
                  <a:pt x="0" y="208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Pipeline Orchestration Tools Landscape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577484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Luigi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Airbyte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Dagster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Argo Workflows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DAGPaFNvJVk</dc:identifier>
  <dcterms:modified xsi:type="dcterms:W3CDTF">2011-08-01T06:04:30Z</dcterms:modified>
  <cp:revision>1</cp:revision>
  <dc:title>DE Course: Week 5</dc:title>
</cp:coreProperties>
</file>